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2286000" y="1683544"/>
            <a:ext cx="13716000" cy="3581401"/>
          </a:xfrm>
          <a:prstGeom prst="rect">
            <a:avLst/>
          </a:prstGeom>
        </p:spPr>
        <p:txBody>
          <a:bodyPr anchor="b"/>
          <a:lstStyle>
            <a:lvl1pPr defTabSz="1371600">
              <a:lnSpc>
                <a:spcPct val="90000"/>
              </a:lnSpc>
              <a:defRPr sz="90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</p:spPr>
        <p:txBody>
          <a:bodyPr/>
          <a:lstStyle>
            <a:lvl1pPr marL="0" indent="0" algn="ctr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latin typeface="+mj-lt"/>
                <a:ea typeface="+mj-ea"/>
                <a:cs typeface="+mj-cs"/>
                <a:sym typeface="Aptos"/>
              </a:defRPr>
            </a:lvl1pPr>
            <a:lvl2pPr marL="0" indent="685800" algn="ctr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latin typeface="+mj-lt"/>
                <a:ea typeface="+mj-ea"/>
                <a:cs typeface="+mj-cs"/>
                <a:sym typeface="Aptos"/>
              </a:defRPr>
            </a:lvl2pPr>
            <a:lvl3pPr marL="0" indent="1371600" algn="ctr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latin typeface="+mj-lt"/>
                <a:ea typeface="+mj-ea"/>
                <a:cs typeface="+mj-cs"/>
                <a:sym typeface="Aptos"/>
              </a:defRPr>
            </a:lvl3pPr>
            <a:lvl4pPr marL="0" indent="2057400" algn="ctr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latin typeface="+mj-lt"/>
                <a:ea typeface="+mj-ea"/>
                <a:cs typeface="+mj-cs"/>
                <a:sym typeface="Aptos"/>
              </a:defRPr>
            </a:lvl4pPr>
            <a:lvl5pPr marL="0" indent="2743200" algn="ctr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346"/>
          </a:xfrm>
          <a:prstGeom prst="rect">
            <a:avLst/>
          </a:prstGeom>
        </p:spPr>
        <p:txBody>
          <a:bodyPr/>
          <a:lstStyle>
            <a:lvl1pPr algn="l" defTabSz="1371600">
              <a:lnSpc>
                <a:spcPct val="90000"/>
              </a:lnSpc>
              <a:defRPr sz="66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8"/>
          </a:xfrm>
          <a:prstGeom prst="rect">
            <a:avLst/>
          </a:prstGeom>
        </p:spPr>
        <p:txBody>
          <a:bodyPr/>
          <a:lstStyle>
            <a:lvl1pPr defTabSz="1371600">
              <a:lnSpc>
                <a:spcPct val="90000"/>
              </a:lnSpc>
              <a:spcBef>
                <a:spcPts val="1500"/>
              </a:spcBef>
              <a:defRPr sz="4200">
                <a:latin typeface="+mj-lt"/>
                <a:ea typeface="+mj-ea"/>
                <a:cs typeface="+mj-cs"/>
                <a:sym typeface="Aptos"/>
              </a:defRPr>
            </a:lvl1pPr>
            <a:lvl2pPr marL="1085850" indent="-40005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2pPr>
            <a:lvl3pPr marL="1851660" indent="-480060" defTabSz="1371600">
              <a:lnSpc>
                <a:spcPct val="90000"/>
              </a:lnSpc>
              <a:spcBef>
                <a:spcPts val="1500"/>
              </a:spcBef>
              <a:defRPr sz="4200">
                <a:latin typeface="+mj-lt"/>
                <a:ea typeface="+mj-ea"/>
                <a:cs typeface="+mj-cs"/>
                <a:sym typeface="Aptos"/>
              </a:defRPr>
            </a:lvl3pPr>
            <a:lvl4pPr marL="2590800" indent="-53340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4pPr>
            <a:lvl5pPr marL="3276600" indent="-53340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107"/>
          </a:xfrm>
          <a:prstGeom prst="rect">
            <a:avLst/>
          </a:prstGeom>
        </p:spPr>
        <p:txBody>
          <a:bodyPr anchor="b"/>
          <a:lstStyle>
            <a:lvl1pPr algn="l" defTabSz="1371600">
              <a:lnSpc>
                <a:spcPct val="90000"/>
              </a:lnSpc>
              <a:defRPr sz="90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47775" y="6884195"/>
            <a:ext cx="15773400" cy="2250282"/>
          </a:xfrm>
          <a:prstGeom prst="rect">
            <a:avLst/>
          </a:prstGeom>
        </p:spPr>
        <p:txBody>
          <a:bodyPr/>
          <a:lstStyle>
            <a:lvl1pPr marL="0" indent="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  <a:lvl2pPr marL="0" indent="6858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2pPr>
            <a:lvl3pPr marL="0" indent="13716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3pPr>
            <a:lvl4pPr marL="0" indent="20574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4pPr>
            <a:lvl5pPr marL="0" indent="27432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346"/>
          </a:xfrm>
          <a:prstGeom prst="rect">
            <a:avLst/>
          </a:prstGeom>
        </p:spPr>
        <p:txBody>
          <a:bodyPr/>
          <a:lstStyle>
            <a:lvl1pPr algn="l" defTabSz="1371600">
              <a:lnSpc>
                <a:spcPct val="90000"/>
              </a:lnSpc>
              <a:defRPr sz="66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57300" y="2738438"/>
            <a:ext cx="7772400" cy="6527008"/>
          </a:xfrm>
          <a:prstGeom prst="rect">
            <a:avLst/>
          </a:prstGeom>
        </p:spPr>
        <p:txBody>
          <a:bodyPr/>
          <a:lstStyle>
            <a:lvl1pPr defTabSz="1371600">
              <a:lnSpc>
                <a:spcPct val="90000"/>
              </a:lnSpc>
              <a:spcBef>
                <a:spcPts val="1500"/>
              </a:spcBef>
              <a:defRPr sz="4200">
                <a:latin typeface="+mj-lt"/>
                <a:ea typeface="+mj-ea"/>
                <a:cs typeface="+mj-cs"/>
                <a:sym typeface="Aptos"/>
              </a:defRPr>
            </a:lvl1pPr>
            <a:lvl2pPr marL="1085850" indent="-40005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2pPr>
            <a:lvl3pPr marL="1851660" indent="-480060" defTabSz="1371600">
              <a:lnSpc>
                <a:spcPct val="90000"/>
              </a:lnSpc>
              <a:spcBef>
                <a:spcPts val="1500"/>
              </a:spcBef>
              <a:defRPr sz="4200">
                <a:latin typeface="+mj-lt"/>
                <a:ea typeface="+mj-ea"/>
                <a:cs typeface="+mj-cs"/>
                <a:sym typeface="Aptos"/>
              </a:defRPr>
            </a:lvl3pPr>
            <a:lvl4pPr marL="2590800" indent="-53340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4pPr>
            <a:lvl5pPr marL="3276600" indent="-533400" defTabSz="1371600">
              <a:lnSpc>
                <a:spcPct val="90000"/>
              </a:lnSpc>
              <a:spcBef>
                <a:spcPts val="1500"/>
              </a:spcBef>
              <a:buChar char="•"/>
              <a:defRPr sz="42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1" cy="1988346"/>
          </a:xfrm>
          <a:prstGeom prst="rect">
            <a:avLst/>
          </a:prstGeom>
        </p:spPr>
        <p:txBody>
          <a:bodyPr/>
          <a:lstStyle>
            <a:lvl1pPr algn="l" defTabSz="1371600">
              <a:lnSpc>
                <a:spcPct val="90000"/>
              </a:lnSpc>
              <a:defRPr sz="66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59682" y="2521744"/>
            <a:ext cx="7736683" cy="1235869"/>
          </a:xfrm>
          <a:prstGeom prst="rect">
            <a:avLst/>
          </a:prstGeom>
        </p:spPr>
        <p:txBody>
          <a:bodyPr anchor="b"/>
          <a:lstStyle>
            <a:lvl1pPr marL="0" indent="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lvl1pPr>
            <a:lvl2pPr marL="0" indent="6858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lvl2pPr>
            <a:lvl3pPr marL="0" indent="13716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lvl3pPr>
            <a:lvl4pPr marL="0" indent="20574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lvl4pPr>
            <a:lvl5pPr marL="0" indent="27432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258300" y="2521744"/>
            <a:ext cx="7774783" cy="1235869"/>
          </a:xfrm>
          <a:prstGeom prst="rect">
            <a:avLst/>
          </a:prstGeom>
        </p:spPr>
        <p:txBody>
          <a:bodyPr anchor="b"/>
          <a:lstStyle/>
          <a:p>
            <a:pPr marL="0" indent="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Aptos"/>
              </a:defRPr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346"/>
          </a:xfrm>
          <a:prstGeom prst="rect">
            <a:avLst/>
          </a:prstGeom>
        </p:spPr>
        <p:txBody>
          <a:bodyPr/>
          <a:lstStyle>
            <a:lvl1pPr algn="l" defTabSz="1371600">
              <a:lnSpc>
                <a:spcPct val="90000"/>
              </a:lnSpc>
              <a:defRPr sz="66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357" cy="2400300"/>
          </a:xfrm>
          <a:prstGeom prst="rect">
            <a:avLst/>
          </a:prstGeom>
        </p:spPr>
        <p:txBody>
          <a:bodyPr anchor="b"/>
          <a:lstStyle>
            <a:lvl1pPr algn="l" defTabSz="1371600">
              <a:lnSpc>
                <a:spcPct val="90000"/>
              </a:lnSpc>
              <a:defRPr sz="48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774782" y="1481137"/>
            <a:ext cx="9258301" cy="7310440"/>
          </a:xfrm>
          <a:prstGeom prst="rect">
            <a:avLst/>
          </a:prstGeom>
        </p:spPr>
        <p:txBody>
          <a:bodyPr/>
          <a:lstStyle>
            <a:lvl1pPr defTabSz="1371600">
              <a:lnSpc>
                <a:spcPct val="90000"/>
              </a:lnSpc>
              <a:spcBef>
                <a:spcPts val="1500"/>
              </a:spcBef>
              <a:defRPr sz="4800">
                <a:latin typeface="+mj-lt"/>
                <a:ea typeface="+mj-ea"/>
                <a:cs typeface="+mj-cs"/>
                <a:sym typeface="Aptos"/>
              </a:defRPr>
            </a:lvl1pPr>
            <a:lvl2pPr marL="1077685" indent="-391885" defTabSz="1371600">
              <a:lnSpc>
                <a:spcPct val="90000"/>
              </a:lnSpc>
              <a:spcBef>
                <a:spcPts val="1500"/>
              </a:spcBef>
              <a:buChar char="•"/>
              <a:defRPr sz="4800">
                <a:latin typeface="+mj-lt"/>
                <a:ea typeface="+mj-ea"/>
                <a:cs typeface="+mj-cs"/>
                <a:sym typeface="Aptos"/>
              </a:defRPr>
            </a:lvl2pPr>
            <a:lvl3pPr marL="1828800" indent="-457200" defTabSz="1371600">
              <a:lnSpc>
                <a:spcPct val="90000"/>
              </a:lnSpc>
              <a:spcBef>
                <a:spcPts val="1500"/>
              </a:spcBef>
              <a:defRPr sz="4800">
                <a:latin typeface="+mj-lt"/>
                <a:ea typeface="+mj-ea"/>
                <a:cs typeface="+mj-cs"/>
                <a:sym typeface="Aptos"/>
              </a:defRPr>
            </a:lvl3pPr>
            <a:lvl4pPr marL="2606039" indent="-548639" defTabSz="1371600">
              <a:lnSpc>
                <a:spcPct val="90000"/>
              </a:lnSpc>
              <a:spcBef>
                <a:spcPts val="1500"/>
              </a:spcBef>
              <a:buChar char="•"/>
              <a:defRPr sz="4800">
                <a:latin typeface="+mj-lt"/>
                <a:ea typeface="+mj-ea"/>
                <a:cs typeface="+mj-cs"/>
                <a:sym typeface="Aptos"/>
              </a:defRPr>
            </a:lvl4pPr>
            <a:lvl5pPr marL="3291840" indent="-548640" defTabSz="1371600">
              <a:lnSpc>
                <a:spcPct val="90000"/>
              </a:lnSpc>
              <a:spcBef>
                <a:spcPts val="1500"/>
              </a:spcBef>
              <a:buChar char="•"/>
              <a:defRPr sz="48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259682" y="3086100"/>
            <a:ext cx="5898358" cy="5717383"/>
          </a:xfrm>
          <a:prstGeom prst="rect">
            <a:avLst/>
          </a:prstGeom>
        </p:spPr>
        <p:txBody>
          <a:bodyPr/>
          <a:lstStyle/>
          <a:p>
            <a:pPr marL="0" indent="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pPr>
            <a:endParaRPr/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Text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357" cy="2400300"/>
          </a:xfrm>
          <a:prstGeom prst="rect">
            <a:avLst/>
          </a:prstGeom>
        </p:spPr>
        <p:txBody>
          <a:bodyPr anchor="b"/>
          <a:lstStyle>
            <a:lvl1pPr algn="l" defTabSz="1371600">
              <a:lnSpc>
                <a:spcPct val="90000"/>
              </a:lnSpc>
              <a:defRPr sz="48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7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7774782" y="1481137"/>
            <a:ext cx="9258301" cy="731044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59682" y="3086100"/>
            <a:ext cx="5898357" cy="5717383"/>
          </a:xfrm>
          <a:prstGeom prst="rect">
            <a:avLst/>
          </a:prstGeom>
        </p:spPr>
        <p:txBody>
          <a:bodyPr/>
          <a:lstStyle>
            <a:lvl1pPr marL="0" indent="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1pPr>
            <a:lvl2pPr marL="0" indent="6858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2pPr>
            <a:lvl3pPr marL="0" indent="13716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3pPr>
            <a:lvl4pPr marL="0" indent="20574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4pPr>
            <a:lvl5pPr marL="0" indent="2743200" defTabSz="1371600">
              <a:lnSpc>
                <a:spcPct val="90000"/>
              </a:lnSpc>
              <a:spcBef>
                <a:spcPts val="15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672287" y="9622949"/>
            <a:ext cx="358413" cy="37084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Freeform 5"/>
          <p:cNvSpPr/>
          <p:nvPr/>
        </p:nvSpPr>
        <p:spPr>
          <a:xfrm>
            <a:off x="16005768" y="8129107"/>
            <a:ext cx="1735409" cy="17573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3" name="FARMER original logo.png" descr="FARMER original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68" y="598349"/>
            <a:ext cx="10560543" cy="3104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Artboard 23@4x.png" descr="Artboard 23@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13" y="2382158"/>
            <a:ext cx="14350763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Artboard 40@2x.png" descr="Artboard 40@2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2196" y="99214"/>
            <a:ext cx="4737101" cy="443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Artboard 41@2x.png" descr="Artboard 41@2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52273" y="-1748958"/>
            <a:ext cx="4648201" cy="4406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Overview of the Project</a:t>
            </a:r>
          </a:p>
        </p:txBody>
      </p:sp>
      <p:pic>
        <p:nvPicPr>
          <p:cNvPr id="189" name="Artboard 26@4x.png" descr="Artboard 26@4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7866" y="5780734"/>
            <a:ext cx="7788663" cy="47107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Artboard 37@2x.png" descr="Artboard 37@2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966" y="7871708"/>
            <a:ext cx="5118101" cy="518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Artboard 38@2x.png" descr="Artboard 38@2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3195" y="-2704757"/>
            <a:ext cx="5613401" cy="54356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2" name="Table"/>
          <p:cNvGraphicFramePr/>
          <p:nvPr/>
        </p:nvGraphicFramePr>
        <p:xfrm>
          <a:off x="1212984" y="2572673"/>
          <a:ext cx="7372351" cy="339429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67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71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900" b="1">
                          <a:solidFill>
                            <a:srgbClr val="2D1375"/>
                          </a:solidFill>
                        </a:rPr>
                        <a:t>Funding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solidFill>
                            <a:srgbClr val="2D1375"/>
                          </a:solidFill>
                        </a:rPr>
                        <a:t>Erasmus+ grant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1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900" b="1">
                          <a:solidFill>
                            <a:srgbClr val="2D1375"/>
                          </a:solidFill>
                        </a:rPr>
                        <a:t>Duration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solidFill>
                            <a:srgbClr val="2D1375"/>
                          </a:solidFill>
                        </a:rPr>
                        <a:t>1 January 2026 - 31 December 2028 (36 months)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71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900" b="1">
                          <a:solidFill>
                            <a:srgbClr val="2D1375"/>
                          </a:solidFill>
                        </a:rPr>
                        <a:t>Granting Authority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solidFill>
                            <a:srgbClr val="2D1375"/>
                          </a:solidFill>
                        </a:rPr>
                        <a:t>European Education and Culture Executive Agency (EACEA)</a:t>
                      </a:r>
                    </a:p>
                  </a:txBody>
                  <a:tcPr marL="0" marR="0" marT="0" marB="0" anchor="ctr" horzOverflow="overflow"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"/>
          <p:cNvSpPr/>
          <p:nvPr/>
        </p:nvSpPr>
        <p:spPr>
          <a:xfrm>
            <a:off x="-279846" y="7523935"/>
            <a:ext cx="18847692" cy="3424320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195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Project Partners</a:t>
            </a:r>
          </a:p>
        </p:txBody>
      </p:sp>
      <p:sp>
        <p:nvSpPr>
          <p:cNvPr id="196" name="TextBox 8"/>
          <p:cNvSpPr txBox="1"/>
          <p:nvPr/>
        </p:nvSpPr>
        <p:spPr>
          <a:xfrm>
            <a:off x="649868" y="7079146"/>
            <a:ext cx="17048818" cy="107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3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Other participants</a:t>
            </a:r>
          </a:p>
        </p:txBody>
      </p:sp>
      <p:pic>
        <p:nvPicPr>
          <p:cNvPr id="197" name="FGB_.png" descr="FGB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77" y="1846467"/>
            <a:ext cx="2830109" cy="1222718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Box 9"/>
          <p:cNvSpPr txBox="1"/>
          <p:nvPr/>
        </p:nvSpPr>
        <p:spPr>
          <a:xfrm>
            <a:off x="641242" y="3173109"/>
            <a:ext cx="430365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Project Coordinator </a:t>
            </a:r>
          </a:p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Fondazione Giacomo Brodolini (FGB) </a:t>
            </a:r>
          </a:p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Italy</a:t>
            </a:r>
          </a:p>
        </p:txBody>
      </p:sp>
      <p:pic>
        <p:nvPicPr>
          <p:cNvPr id="199" name="CREDI.png" descr="CRE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836" y="2007115"/>
            <a:ext cx="2523979" cy="90142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extBox 9"/>
          <p:cNvSpPr txBox="1"/>
          <p:nvPr/>
        </p:nvSpPr>
        <p:spPr>
          <a:xfrm>
            <a:off x="7024514" y="3173109"/>
            <a:ext cx="4303650" cy="858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The Center for development evaluation and Social Science Research (CREDI) </a:t>
            </a:r>
          </a:p>
          <a:p>
            <a:pPr>
              <a:lnSpc>
                <a:spcPct val="40000"/>
              </a:lnSpc>
              <a:spcBef>
                <a:spcPts val="6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Bosnia and Herzegovina </a:t>
            </a:r>
          </a:p>
        </p:txBody>
      </p:sp>
      <p:pic>
        <p:nvPicPr>
          <p:cNvPr id="201" name="Repeople-Horizontal-RGB-Full color-Big.png" descr="Repeople-Horizontal-RGB-Full color-B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1978" y="1911301"/>
            <a:ext cx="3781252" cy="1093049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extBox 9"/>
          <p:cNvSpPr txBox="1"/>
          <p:nvPr/>
        </p:nvSpPr>
        <p:spPr>
          <a:xfrm>
            <a:off x="13137623" y="3173109"/>
            <a:ext cx="4470867" cy="607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Public Policy Research Centre (CENTER)</a:t>
            </a:r>
          </a:p>
          <a:p>
            <a:pPr>
              <a:lnSpc>
                <a:spcPct val="40000"/>
              </a:lnSpc>
              <a:spcBef>
                <a:spcPts val="6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Serbia</a:t>
            </a:r>
          </a:p>
        </p:txBody>
      </p:sp>
      <p:pic>
        <p:nvPicPr>
          <p:cNvPr id="203" name="logo-mreza-za-ruralni-razvoj-01-3-768x543.png" descr="logo-mreza-za-ruralni-razvoj-01-3-768x54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51" y="4490934"/>
            <a:ext cx="3371430" cy="1616366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extBox 9"/>
          <p:cNvSpPr txBox="1"/>
          <p:nvPr/>
        </p:nvSpPr>
        <p:spPr>
          <a:xfrm>
            <a:off x="641242" y="6376214"/>
            <a:ext cx="4730853" cy="58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Mreza za Ruralni Razvoj Crne Gore (NRDM)</a:t>
            </a:r>
          </a:p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Montenegro</a:t>
            </a:r>
          </a:p>
        </p:txBody>
      </p:sp>
      <p:pic>
        <p:nvPicPr>
          <p:cNvPr id="205" name="LOGO_ŠKOLE-removebg-preview png.png" descr="LOGO_ŠKOLE-removebg-preview p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458" y="3863398"/>
            <a:ext cx="2888735" cy="2871437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extBox 9"/>
          <p:cNvSpPr txBox="1"/>
          <p:nvPr/>
        </p:nvSpPr>
        <p:spPr>
          <a:xfrm>
            <a:off x="6977372" y="6376214"/>
            <a:ext cx="5095373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3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Ju Mjesovita Srednja Skola Enver Pozderovic</a:t>
            </a:r>
          </a:p>
          <a:p>
            <a:pPr>
              <a:lnSpc>
                <a:spcPct val="3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Gorazde (VET GOR)</a:t>
            </a:r>
          </a:p>
          <a:p>
            <a:pPr>
              <a:lnSpc>
                <a:spcPct val="40000"/>
              </a:lnSpc>
              <a:spcBef>
                <a:spcPts val="15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Bosnia and Herzegovina</a:t>
            </a:r>
          </a:p>
        </p:txBody>
      </p:sp>
      <p:sp>
        <p:nvSpPr>
          <p:cNvPr id="207" name="TextBox 9"/>
          <p:cNvSpPr txBox="1"/>
          <p:nvPr/>
        </p:nvSpPr>
        <p:spPr>
          <a:xfrm>
            <a:off x="641242" y="8620889"/>
            <a:ext cx="4303650" cy="530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Ju Srednja Mješovita Škola Golubovci (VET Golubovci)</a:t>
            </a:r>
          </a:p>
        </p:txBody>
      </p:sp>
      <p:sp>
        <p:nvSpPr>
          <p:cNvPr id="208" name="TextBox 9"/>
          <p:cNvSpPr txBox="1"/>
          <p:nvPr/>
        </p:nvSpPr>
        <p:spPr>
          <a:xfrm>
            <a:off x="6958626" y="8620890"/>
            <a:ext cx="4730852" cy="782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r>
              <a:t>JU Srednja škola poljoprivrede, prehrane, veterine i uslužnih djelatnosti Sarajevo (VET Sarajevo)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Project Aims and Objectives </a:t>
            </a:r>
          </a:p>
        </p:txBody>
      </p:sp>
      <p:sp>
        <p:nvSpPr>
          <p:cNvPr id="211" name="TextBox 9"/>
          <p:cNvSpPr txBox="1"/>
          <p:nvPr/>
        </p:nvSpPr>
        <p:spPr>
          <a:xfrm>
            <a:off x="649868" y="2361239"/>
            <a:ext cx="14154815" cy="1043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Project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Agri Tech Reskilling and Modern Education Reimagining (‘</a:t>
            </a:r>
            <a:r>
              <a:t>FARMER</a:t>
            </a:r>
            <a:r>
              <a:rPr b="0">
                <a:latin typeface="Open Sauce"/>
                <a:ea typeface="Open Sauce"/>
                <a:cs typeface="Open Sauce"/>
                <a:sym typeface="Open Sauce"/>
              </a:rPr>
              <a:t>’)</a:t>
            </a:r>
          </a:p>
        </p:txBody>
      </p:sp>
      <p:sp>
        <p:nvSpPr>
          <p:cNvPr id="212" name="TextBox 9"/>
          <p:cNvSpPr txBox="1"/>
          <p:nvPr/>
        </p:nvSpPr>
        <p:spPr>
          <a:xfrm>
            <a:off x="687360" y="4144578"/>
            <a:ext cx="7061012" cy="1414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rPr b="0">
                <a:latin typeface="Open Sauce"/>
                <a:ea typeface="Open Sauce"/>
                <a:cs typeface="Open Sauce"/>
                <a:sym typeface="Open Sauce"/>
              </a:rPr>
              <a:t>Improve the responsiveness of vocational education and training (VET) systems in the agri-food sector in the Western Balkans to growing tech and green skills demand.</a:t>
            </a:r>
          </a:p>
        </p:txBody>
      </p:sp>
      <p:sp>
        <p:nvSpPr>
          <p:cNvPr id="213" name="TextBox 9"/>
          <p:cNvSpPr txBox="1"/>
          <p:nvPr/>
        </p:nvSpPr>
        <p:spPr>
          <a:xfrm>
            <a:off x="687360" y="6112902"/>
            <a:ext cx="7061012" cy="289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Objectives</a:t>
            </a:r>
          </a:p>
          <a:p>
            <a:pPr marL="267368" indent="-267368">
              <a:lnSpc>
                <a:spcPct val="130000"/>
              </a:lnSpc>
              <a:spcBef>
                <a:spcPts val="1000"/>
              </a:spcBef>
              <a:buSzPct val="100000"/>
              <a:buAutoNum type="arabicPeriod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Reinforce capacities of VET providers in Bosnia and Herzegovina and Montenegro;</a:t>
            </a:r>
          </a:p>
          <a:p>
            <a:pPr marL="267368" indent="-267368">
              <a:lnSpc>
                <a:spcPct val="130000"/>
              </a:lnSpc>
              <a:spcBef>
                <a:spcPts val="1000"/>
              </a:spcBef>
              <a:buSzPct val="100000"/>
              <a:buAutoNum type="arabicPeriod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Strengthen links between VET and labour markets;</a:t>
            </a:r>
          </a:p>
          <a:p>
            <a:pPr marL="267368" indent="-267368">
              <a:lnSpc>
                <a:spcPct val="130000"/>
              </a:lnSpc>
              <a:spcBef>
                <a:spcPts val="1000"/>
              </a:spcBef>
              <a:buSzPct val="100000"/>
              <a:buAutoNum type="arabicPeriod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Institutionalise knowledge sharing across the region and EU.</a:t>
            </a:r>
          </a:p>
        </p:txBody>
      </p:sp>
      <p:pic>
        <p:nvPicPr>
          <p:cNvPr id="214" name="Artboard 38@2x.png" descr="Artboard 38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8012" y="6066798"/>
            <a:ext cx="5613401" cy="543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Artboard 33@2x.png" descr="Artboard 33@2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233" y="-1947026"/>
            <a:ext cx="2997201" cy="462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7"/>
          <p:cNvSpPr txBox="1"/>
          <p:nvPr/>
        </p:nvSpPr>
        <p:spPr>
          <a:xfrm>
            <a:off x="700152" y="3333701"/>
            <a:ext cx="13294733" cy="1866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Supporting VET schools to modernise curricula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Aligning training with real labour market needs (green and digital)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Strengthening schools role as active co-creators, not passive participants</a:t>
            </a:r>
          </a:p>
        </p:txBody>
      </p:sp>
      <p:sp>
        <p:nvSpPr>
          <p:cNvPr id="218" name="TextBox 8"/>
          <p:cNvSpPr txBox="1"/>
          <p:nvPr/>
        </p:nvSpPr>
        <p:spPr>
          <a:xfrm>
            <a:off x="939482" y="2529005"/>
            <a:ext cx="10627733" cy="60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5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r>
              <a:t>What the project is about</a:t>
            </a:r>
          </a:p>
        </p:txBody>
      </p:sp>
      <p:sp>
        <p:nvSpPr>
          <p:cNvPr id="219" name="TextBox 8"/>
          <p:cNvSpPr txBox="1"/>
          <p:nvPr/>
        </p:nvSpPr>
        <p:spPr>
          <a:xfrm>
            <a:off x="944925" y="5944210"/>
            <a:ext cx="10627733" cy="6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900"/>
              </a:lnSpc>
              <a:defRPr sz="35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What VET schools gain</a:t>
            </a:r>
          </a:p>
        </p:txBody>
      </p:sp>
      <p:sp>
        <p:nvSpPr>
          <p:cNvPr id="220" name="TextBox 7"/>
          <p:cNvSpPr txBox="1"/>
          <p:nvPr/>
        </p:nvSpPr>
        <p:spPr>
          <a:xfrm>
            <a:off x="649868" y="6696875"/>
            <a:ext cx="14894933" cy="2730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Practical tools for curriculum innovation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EU exposure and peer learning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Concrete outputs: improved existing curricula and one new curriculum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Stronger links with employers and policy actors</a:t>
            </a:r>
          </a:p>
          <a:p>
            <a:pPr marL="342900" indent="-342900">
              <a:lnSpc>
                <a:spcPts val="28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  <p:sp>
        <p:nvSpPr>
          <p:cNvPr id="221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Project Aims and Objectives </a:t>
            </a:r>
          </a:p>
        </p:txBody>
      </p:sp>
      <p:pic>
        <p:nvPicPr>
          <p:cNvPr id="222" name="Artboard 34@2x.png" descr="Artboard 34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3489" y="2043914"/>
            <a:ext cx="3327401" cy="3949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Artboard 40@2x.png" descr="Artboard 40@2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9790" y="5845973"/>
            <a:ext cx="4737101" cy="443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Artboard 30@4x.png" descr="Artboard 30@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490" y="2913601"/>
            <a:ext cx="10034310" cy="77510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Freeform 3"/>
          <p:cNvSpPr/>
          <p:nvPr/>
        </p:nvSpPr>
        <p:spPr>
          <a:xfrm rot="5408463">
            <a:off x="9925639" y="11504821"/>
            <a:ext cx="1155813" cy="1155813"/>
          </a:xfrm>
          <a:prstGeom prst="ellipse">
            <a:avLst/>
          </a:prstGeom>
          <a:solidFill>
            <a:srgbClr val="38B6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7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Work Packages ‘WP’</a:t>
            </a:r>
          </a:p>
        </p:txBody>
      </p:sp>
      <p:graphicFrame>
        <p:nvGraphicFramePr>
          <p:cNvPr id="228" name="Table 10"/>
          <p:cNvGraphicFramePr/>
          <p:nvPr/>
        </p:nvGraphicFramePr>
        <p:xfrm>
          <a:off x="713735" y="1873662"/>
          <a:ext cx="17061518" cy="7686977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3046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4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8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90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6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WP</a:t>
                      </a:r>
                    </a:p>
                  </a:txBody>
                  <a:tcPr marL="45720" marR="45720" anchor="ctr" horzOverflow="overflow">
                    <a:lnL w="381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6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Lead</a:t>
                      </a:r>
                    </a:p>
                  </a:txBody>
                  <a:tcPr marL="45720" marR="4572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6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Main tasks</a:t>
                      </a:r>
                    </a:p>
                  </a:txBody>
                  <a:tcPr marL="45720" marR="45720" anchor="ctr" horzOverflow="overflow">
                    <a:lnL w="254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845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endParaRPr/>
                    </a:p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WP 1</a:t>
                      </a:r>
                    </a:p>
                  </a:txBody>
                  <a:tcPr marL="0" marR="0" marT="0" marB="0" anchor="ctr" horzOverflow="overflow">
                    <a:lnL w="381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Project management and coordination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Project management meetings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Project Management Plan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314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endParaRPr/>
                    </a:p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WP 2</a:t>
                      </a:r>
                    </a:p>
                  </a:txBody>
                  <a:tcPr marL="0" marR="0" marT="0" marB="0" anchor="ctr" horzOverflow="overflow">
                    <a:lnL w="381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Building skills and competences for future‑ready VET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VET staff training in curriculum innovation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VET staff mobility action (learning mobility)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Online training based on peer learning 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78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endParaRPr/>
                    </a:p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WP 3</a:t>
                      </a:r>
                    </a:p>
                  </a:txBody>
                  <a:tcPr marL="0" marR="0" marT="0" marB="0" anchor="ctr" horzOverflow="overflow">
                    <a:lnL w="381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Innovation in VET curricula and training delivery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Designing and co-creating innovated curricula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Piloting updated curricula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Designing a new curriculum aligned with green and digital skills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6435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endParaRPr/>
                    </a:p>
                    <a:p>
                      <a:pPr algn="ctr">
                        <a:lnSpc>
                          <a:spcPts val="2800"/>
                        </a:lnSpc>
                        <a:spcBef>
                          <a:spcPts val="800"/>
                        </a:spcBef>
                        <a:defRPr sz="2800" b="1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WP 4</a:t>
                      </a:r>
                    </a:p>
                  </a:txBody>
                  <a:tcPr marL="0" marR="0" marT="0" marB="0" anchor="ctr" horzOverflow="overflow">
                    <a:lnL w="381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Impact and dissemination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Promotion of open educational resources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Policy transfer conference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Design and assessment of the replication roadmap</a:t>
                      </a:r>
                    </a:p>
                    <a:p>
                      <a:pPr marL="238125" indent="-238125" algn="l">
                        <a:lnSpc>
                          <a:spcPct val="115000"/>
                        </a:lnSpc>
                        <a:spcBef>
                          <a:spcPts val="800"/>
                        </a:spcBef>
                        <a:buSzPct val="100000"/>
                        <a:buChar char="-"/>
                        <a:def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defRPr>
                      </a:pPr>
                      <a:r>
                        <a:t>EU level dissemination</a:t>
                      </a:r>
                    </a:p>
                  </a:txBody>
                  <a:tcPr marL="76200" marR="76200" marT="76200" marB="76200" anchor="ctr" horzOverflow="overflow">
                    <a:lnL w="254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"/>
          <p:cNvSpPr/>
          <p:nvPr/>
        </p:nvSpPr>
        <p:spPr>
          <a:xfrm>
            <a:off x="-279846" y="-374772"/>
            <a:ext cx="18847692" cy="5511784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1" name="TextBox 8"/>
          <p:cNvSpPr txBox="1"/>
          <p:nvPr/>
        </p:nvSpPr>
        <p:spPr>
          <a:xfrm>
            <a:off x="619591" y="2217507"/>
            <a:ext cx="17048818" cy="360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9700"/>
              </a:lnSpc>
              <a:defRPr sz="4000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WORK PACKAGE 1</a:t>
            </a:r>
          </a:p>
          <a:p>
            <a:pPr>
              <a:lnSpc>
                <a:spcPts val="97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Project management and coordination</a:t>
            </a:r>
          </a:p>
        </p:txBody>
      </p:sp>
      <p:pic>
        <p:nvPicPr>
          <p:cNvPr id="232" name="Artboard 37@2x.png" descr="Artboard 37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388" y="3829832"/>
            <a:ext cx="5118101" cy="518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Artboard 31@4x.png" descr="Artboard 31@4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3791" y="5282570"/>
            <a:ext cx="3414766" cy="47002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Roles and Responsibilities</a:t>
            </a:r>
          </a:p>
        </p:txBody>
      </p:sp>
      <p:sp>
        <p:nvSpPr>
          <p:cNvPr id="236" name="TextBox 9"/>
          <p:cNvSpPr txBox="1"/>
          <p:nvPr/>
        </p:nvSpPr>
        <p:spPr>
          <a:xfrm>
            <a:off x="649868" y="1795645"/>
            <a:ext cx="16114133" cy="439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Project Coordinator (FGB):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Overall management and coordination;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Bring the Italian and EU VET practices to consortium;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Contribute to all project deliverables.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endParaRPr/>
          </a:p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WP leaders (FGB, CREDI, and CENTER):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Oversee and coordinate the implementation of their work package;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Contribute to all project activities with best VET practice from their national contexts;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Ensure participation of all relevant national stakeholders;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Participate in the design and delivery of all project deliverables.</a:t>
            </a:r>
          </a:p>
        </p:txBody>
      </p:sp>
      <p:pic>
        <p:nvPicPr>
          <p:cNvPr id="237" name="Artboard 41@2x.png" descr="Artboard 41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535" y="5253481"/>
            <a:ext cx="4648201" cy="4406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Artboard 39@2x.png" descr="Artboard 39@2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946" y="2633739"/>
            <a:ext cx="4241801" cy="422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Artboard 24@4x.png" descr="Artboard 24@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3987" y="5747332"/>
            <a:ext cx="4766233" cy="4406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Box 8"/>
          <p:cNvSpPr txBox="1"/>
          <p:nvPr/>
        </p:nvSpPr>
        <p:spPr>
          <a:xfrm>
            <a:off x="649868" y="197411"/>
            <a:ext cx="17048818" cy="1143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Roles and Responsibilities</a:t>
            </a:r>
          </a:p>
        </p:txBody>
      </p:sp>
      <p:sp>
        <p:nvSpPr>
          <p:cNvPr id="242" name="TextBox 9"/>
          <p:cNvSpPr txBox="1"/>
          <p:nvPr/>
        </p:nvSpPr>
        <p:spPr>
          <a:xfrm>
            <a:off x="612487" y="1877430"/>
            <a:ext cx="16114133" cy="6068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Network for Rural Development of Montenegro (NRDM):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Help identify and transfer knowledge to agricultural schools in Montenegro; 	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Contribute to all project activities by providing the Montenegrin context;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Ensure the participation of all relevant stakeholders. 	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90000"/>
              </a:lnSpc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VET GOR, and VET Golubovci: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Participate in all project activities;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Propose VET participants (teachers, school staff) in the different activities;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Lead curriculum innovation processes within its own school;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Collect evaluation data on the curriculum implementation;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Provide peer review of the methodology handbook.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90000"/>
              </a:lnSpc>
              <a:defRPr sz="32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VET Sarajevo: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Participate in the replication roadmap and other project activities</a:t>
            </a:r>
          </a:p>
        </p:txBody>
      </p:sp>
      <p:pic>
        <p:nvPicPr>
          <p:cNvPr id="243" name="Artboard 34@2x.png" descr="Artboard 34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798" y="2894336"/>
            <a:ext cx="4652010" cy="5522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Artboard 33@2x.png" descr="Artboard 33@2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0785" y="6365621"/>
            <a:ext cx="2997201" cy="462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Artboard 27@4x.png" descr="Artboard 27@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4888" y="5231222"/>
            <a:ext cx="7200827" cy="45367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"/>
          <p:cNvSpPr/>
          <p:nvPr/>
        </p:nvSpPr>
        <p:spPr>
          <a:xfrm>
            <a:off x="-279846" y="-374772"/>
            <a:ext cx="18847692" cy="628272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8" name="TextBox 8"/>
          <p:cNvSpPr txBox="1"/>
          <p:nvPr/>
        </p:nvSpPr>
        <p:spPr>
          <a:xfrm>
            <a:off x="619591" y="2217507"/>
            <a:ext cx="17048818" cy="3764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9700"/>
              </a:lnSpc>
              <a:defRPr sz="4000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WORK PACKAGE 2</a:t>
            </a:r>
          </a:p>
          <a:p>
            <a:pPr>
              <a:lnSpc>
                <a:spcPts val="97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Building skills and competences for </a:t>
            </a:r>
          </a:p>
          <a:p>
            <a:pPr>
              <a:lnSpc>
                <a:spcPts val="50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future‑ready VET</a:t>
            </a:r>
          </a:p>
        </p:txBody>
      </p:sp>
      <p:pic>
        <p:nvPicPr>
          <p:cNvPr id="249" name="Artboard 37@2x.png" descr="Artboard 37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3644" y="3099515"/>
            <a:ext cx="5118101" cy="518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Artboard 28@4x.png" descr="Artboard 28@4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694" y="5864314"/>
            <a:ext cx="5733232" cy="4483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3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Wp2</a:t>
            </a:r>
          </a:p>
        </p:txBody>
      </p:sp>
      <p:sp>
        <p:nvSpPr>
          <p:cNvPr id="254" name="TextBox 4"/>
          <p:cNvSpPr txBox="1"/>
          <p:nvPr/>
        </p:nvSpPr>
        <p:spPr>
          <a:xfrm>
            <a:off x="942948" y="3503869"/>
            <a:ext cx="11430001" cy="37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WP2 includes </a:t>
            </a:r>
            <a:r>
              <a:rPr u="sng"/>
              <a:t>three</a:t>
            </a:r>
            <a:r>
              <a:t> main activities</a:t>
            </a:r>
            <a:r>
              <a:rPr b="0"/>
              <a:t>:</a:t>
            </a:r>
          </a:p>
        </p:txBody>
      </p:sp>
      <p:sp>
        <p:nvSpPr>
          <p:cNvPr id="255" name="TextBox 3"/>
          <p:cNvSpPr txBox="1"/>
          <p:nvPr/>
        </p:nvSpPr>
        <p:spPr>
          <a:xfrm>
            <a:off x="936977" y="2012680"/>
            <a:ext cx="15392401" cy="2334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Building skills and competences for future-ready VET</a:t>
            </a:r>
          </a:p>
        </p:txBody>
      </p:sp>
      <p:sp>
        <p:nvSpPr>
          <p:cNvPr id="256" name="Rounded Rectangle"/>
          <p:cNvSpPr/>
          <p:nvPr/>
        </p:nvSpPr>
        <p:spPr>
          <a:xfrm>
            <a:off x="954259" y="7069638"/>
            <a:ext cx="9952432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7" name="Rounded Rectangle"/>
          <p:cNvSpPr/>
          <p:nvPr/>
        </p:nvSpPr>
        <p:spPr>
          <a:xfrm>
            <a:off x="954259" y="5705304"/>
            <a:ext cx="9952432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8" name="Rounded Rectangle"/>
          <p:cNvSpPr/>
          <p:nvPr/>
        </p:nvSpPr>
        <p:spPr>
          <a:xfrm>
            <a:off x="954259" y="4340971"/>
            <a:ext cx="9952432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TextBox 4"/>
          <p:cNvSpPr txBox="1"/>
          <p:nvPr/>
        </p:nvSpPr>
        <p:spPr>
          <a:xfrm>
            <a:off x="1329849" y="4627958"/>
            <a:ext cx="11430001" cy="334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000"/>
              </a:lnSpc>
              <a:spcBef>
                <a:spcPts val="400"/>
              </a:spcBef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T2.1.  5-day hybrid training in curricula innovation</a:t>
            </a:r>
          </a:p>
          <a:p>
            <a:pPr>
              <a:lnSpc>
                <a:spcPts val="5000"/>
              </a:lnSpc>
              <a:spcBef>
                <a:spcPts val="400"/>
              </a:spcBef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ts val="5000"/>
              </a:lnSpc>
              <a:spcBef>
                <a:spcPts val="400"/>
              </a:spcBef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T2.2. One week learning mobility</a:t>
            </a:r>
          </a:p>
          <a:p>
            <a:pPr>
              <a:lnSpc>
                <a:spcPts val="5000"/>
              </a:lnSpc>
              <a:spcBef>
                <a:spcPts val="400"/>
              </a:spcBef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ts val="5000"/>
              </a:lnSpc>
              <a:spcBef>
                <a:spcPts val="400"/>
              </a:spcBef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T2.3. Online peer learning 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2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Wp2</a:t>
            </a:r>
          </a:p>
        </p:txBody>
      </p:sp>
      <p:sp>
        <p:nvSpPr>
          <p:cNvPr id="263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Training In curriculum innovation </a:t>
            </a:r>
          </a:p>
        </p:txBody>
      </p:sp>
      <p:sp>
        <p:nvSpPr>
          <p:cNvPr id="264" name="TextBox 3"/>
          <p:cNvSpPr txBox="1"/>
          <p:nvPr/>
        </p:nvSpPr>
        <p:spPr>
          <a:xfrm>
            <a:off x="15744767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T2.1.</a:t>
            </a:r>
          </a:p>
        </p:txBody>
      </p:sp>
      <p:sp>
        <p:nvSpPr>
          <p:cNvPr id="265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Where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Trebinje, Bosnia and Herzegovina</a:t>
            </a:r>
          </a:p>
        </p:txBody>
      </p:sp>
      <p:sp>
        <p:nvSpPr>
          <p:cNvPr id="266" name="TextBox 6"/>
          <p:cNvSpPr txBox="1"/>
          <p:nvPr/>
        </p:nvSpPr>
        <p:spPr>
          <a:xfrm>
            <a:off x="929564" y="5193942"/>
            <a:ext cx="1855243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5 days</a:t>
            </a:r>
          </a:p>
        </p:txBody>
      </p:sp>
      <p:sp>
        <p:nvSpPr>
          <p:cNvPr id="267" name="TextBox 6"/>
          <p:cNvSpPr txBox="1"/>
          <p:nvPr/>
        </p:nvSpPr>
        <p:spPr>
          <a:xfrm>
            <a:off x="935410" y="6656115"/>
            <a:ext cx="8026640" cy="1612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Introducing the project and methodology, building capacities for co-curriculum design and skills gap analysis, and enabling schools to start working step by step on the analysis and revision of their own curricula.</a:t>
            </a:r>
          </a:p>
        </p:txBody>
      </p:sp>
      <p:sp>
        <p:nvSpPr>
          <p:cNvPr id="268" name="TextBox 6"/>
          <p:cNvSpPr txBox="1"/>
          <p:nvPr/>
        </p:nvSpPr>
        <p:spPr>
          <a:xfrm>
            <a:off x="3556414" y="5132982"/>
            <a:ext cx="7196999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15-18 June 2026 and 26 June 2026 (online) </a:t>
            </a:r>
          </a:p>
        </p:txBody>
      </p:sp>
      <p:sp>
        <p:nvSpPr>
          <p:cNvPr id="269" name="TextBox 6"/>
          <p:cNvSpPr txBox="1"/>
          <p:nvPr/>
        </p:nvSpPr>
        <p:spPr>
          <a:xfrm>
            <a:off x="9401673" y="3798470"/>
            <a:ext cx="8026639" cy="3354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 marL="457200" indent="-457200">
              <a:lnSpc>
                <a:spcPts val="36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5 VET staff from VET GOR (Bosnia and Herzegovina)</a:t>
            </a:r>
          </a:p>
          <a:p>
            <a:pPr marL="457200" indent="-457200">
              <a:lnSpc>
                <a:spcPts val="36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5 VET staff from VET Golubovci (Montenegro) </a:t>
            </a:r>
          </a:p>
          <a:p>
            <a:pPr marL="457200" indent="-457200">
              <a:lnSpc>
                <a:spcPts val="36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SMEs, start-ups, experts</a:t>
            </a:r>
          </a:p>
          <a:p>
            <a:pPr>
              <a:lnSpc>
                <a:spcPts val="36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  <p:sp>
        <p:nvSpPr>
          <p:cNvPr id="270" name="TextBox 6"/>
          <p:cNvSpPr txBox="1"/>
          <p:nvPr/>
        </p:nvSpPr>
        <p:spPr>
          <a:xfrm>
            <a:off x="9401673" y="6751131"/>
            <a:ext cx="8026639" cy="307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Provide information on VET schools’ current programmes </a:t>
            </a:r>
          </a:p>
          <a:p>
            <a:pPr marL="342900" indent="-342900"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Participate actively in group work, case studies, peer learning, presentations</a:t>
            </a:r>
          </a:p>
          <a:p>
            <a:pPr marL="342900" indent="-342900"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Feedback and reflection on training 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3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Wp2</a:t>
            </a:r>
          </a:p>
        </p:txBody>
      </p:sp>
      <p:sp>
        <p:nvSpPr>
          <p:cNvPr id="274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Learning mobility</a:t>
            </a:r>
          </a:p>
        </p:txBody>
      </p:sp>
      <p:sp>
        <p:nvSpPr>
          <p:cNvPr id="275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T2.2.</a:t>
            </a:r>
          </a:p>
        </p:txBody>
      </p:sp>
      <p:sp>
        <p:nvSpPr>
          <p:cNvPr id="276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Where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Turin, Italy</a:t>
            </a:r>
          </a:p>
        </p:txBody>
      </p:sp>
      <p:sp>
        <p:nvSpPr>
          <p:cNvPr id="277" name="TextBox 6"/>
          <p:cNvSpPr txBox="1"/>
          <p:nvPr/>
        </p:nvSpPr>
        <p:spPr>
          <a:xfrm>
            <a:off x="929564" y="5193941"/>
            <a:ext cx="1855243" cy="922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One week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(5-7 days)</a:t>
            </a:r>
          </a:p>
        </p:txBody>
      </p:sp>
      <p:sp>
        <p:nvSpPr>
          <p:cNvPr id="278" name="TextBox 6"/>
          <p:cNvSpPr txBox="1"/>
          <p:nvPr/>
        </p:nvSpPr>
        <p:spPr>
          <a:xfrm>
            <a:off x="935410" y="6656115"/>
            <a:ext cx="8026640" cy="1320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To enable peer learning and identify which practices are transferable and how they can be adapted to the  Western Balkan VET</a:t>
            </a:r>
            <a:r>
              <a:t> </a:t>
            </a:r>
            <a:r>
              <a:rPr b="0"/>
              <a:t>systems.</a:t>
            </a:r>
          </a:p>
        </p:txBody>
      </p:sp>
      <p:sp>
        <p:nvSpPr>
          <p:cNvPr id="279" name="TextBox 6"/>
          <p:cNvSpPr txBox="1"/>
          <p:nvPr/>
        </p:nvSpPr>
        <p:spPr>
          <a:xfrm>
            <a:off x="3556415" y="5132982"/>
            <a:ext cx="7196999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5-10 October 2026</a:t>
            </a:r>
          </a:p>
        </p:txBody>
      </p:sp>
      <p:sp>
        <p:nvSpPr>
          <p:cNvPr id="280" name="TextBox 6"/>
          <p:cNvSpPr txBox="1"/>
          <p:nvPr/>
        </p:nvSpPr>
        <p:spPr>
          <a:xfrm>
            <a:off x="9386131" y="3798470"/>
            <a:ext cx="8026639" cy="2775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20 participants, including VET staff from VET GOR (Bosnia and Herzegovina), VET Golubovci (Montenegro), as well as startups, SMEs and representatives from Serbia, supporting knowledge transfer across the region.</a:t>
            </a:r>
          </a:p>
          <a:p>
            <a:pPr>
              <a:lnSpc>
                <a:spcPts val="36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  <p:sp>
        <p:nvSpPr>
          <p:cNvPr id="281" name="TextBox 6"/>
          <p:cNvSpPr txBox="1"/>
          <p:nvPr/>
        </p:nvSpPr>
        <p:spPr>
          <a:xfrm>
            <a:off x="9386131" y="6751131"/>
            <a:ext cx="8026639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Observe teaching practices, curriculum development processes, employer cooperation and other examples of good practices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Document what works and what could be transfered to your school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4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Wp2</a:t>
            </a:r>
          </a:p>
        </p:txBody>
      </p:sp>
      <p:sp>
        <p:nvSpPr>
          <p:cNvPr id="285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Online Peer-Learning Training</a:t>
            </a:r>
          </a:p>
        </p:txBody>
      </p:sp>
      <p:sp>
        <p:nvSpPr>
          <p:cNvPr id="286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T2.3.</a:t>
            </a:r>
          </a:p>
        </p:txBody>
      </p:sp>
      <p:sp>
        <p:nvSpPr>
          <p:cNvPr id="287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Where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Online</a:t>
            </a:r>
          </a:p>
        </p:txBody>
      </p:sp>
      <p:sp>
        <p:nvSpPr>
          <p:cNvPr id="288" name="TextBox 6"/>
          <p:cNvSpPr txBox="1"/>
          <p:nvPr/>
        </p:nvSpPr>
        <p:spPr>
          <a:xfrm>
            <a:off x="929564" y="5193941"/>
            <a:ext cx="1855243" cy="922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3 days</a:t>
            </a:r>
          </a:p>
        </p:txBody>
      </p:sp>
      <p:sp>
        <p:nvSpPr>
          <p:cNvPr id="289" name="TextBox 6"/>
          <p:cNvSpPr txBox="1"/>
          <p:nvPr/>
        </p:nvSpPr>
        <p:spPr>
          <a:xfrm>
            <a:off x="935410" y="6656115"/>
            <a:ext cx="8026640" cy="1584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Transfer knowledge and best EU practices in curriculum innovation</a:t>
            </a:r>
            <a:endParaRPr sz="3200"/>
          </a:p>
        </p:txBody>
      </p:sp>
      <p:sp>
        <p:nvSpPr>
          <p:cNvPr id="290" name="TextBox 6"/>
          <p:cNvSpPr txBox="1"/>
          <p:nvPr/>
        </p:nvSpPr>
        <p:spPr>
          <a:xfrm>
            <a:off x="3556415" y="5132982"/>
            <a:ext cx="3898322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30 November - 4 December 2026 (exact dates TBC)</a:t>
            </a:r>
          </a:p>
        </p:txBody>
      </p:sp>
      <p:sp>
        <p:nvSpPr>
          <p:cNvPr id="291" name="TextBox 6"/>
          <p:cNvSpPr txBox="1"/>
          <p:nvPr/>
        </p:nvSpPr>
        <p:spPr>
          <a:xfrm>
            <a:off x="9386130" y="3798470"/>
            <a:ext cx="8026640" cy="2425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30 participants, including 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 </a:t>
            </a:r>
            <a:r>
              <a:rPr b="0"/>
              <a:t>(Montenegro), as well as other Western Balkan  countries.</a:t>
            </a:r>
            <a:endParaRPr sz="3200"/>
          </a:p>
          <a:p>
            <a:pPr>
              <a:lnSpc>
                <a:spcPts val="36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sz="3200"/>
          </a:p>
        </p:txBody>
      </p:sp>
      <p:sp>
        <p:nvSpPr>
          <p:cNvPr id="292" name="TextBox 6"/>
          <p:cNvSpPr txBox="1"/>
          <p:nvPr/>
        </p:nvSpPr>
        <p:spPr>
          <a:xfrm>
            <a:off x="9386130" y="6751131"/>
            <a:ext cx="8026640" cy="264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Prepare a short presentation </a:t>
            </a:r>
          </a:p>
          <a:p>
            <a:pPr marL="342900" indent="-342900">
              <a:lnSpc>
                <a:spcPts val="4000"/>
              </a:lnSpc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Exchange experiences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"/>
          <p:cNvSpPr/>
          <p:nvPr/>
        </p:nvSpPr>
        <p:spPr>
          <a:xfrm>
            <a:off x="-279846" y="-374772"/>
            <a:ext cx="18847692" cy="628272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95" name="TextBox 8"/>
          <p:cNvSpPr txBox="1"/>
          <p:nvPr/>
        </p:nvSpPr>
        <p:spPr>
          <a:xfrm>
            <a:off x="619591" y="2217507"/>
            <a:ext cx="1071897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WORK PACKAGE 3</a:t>
            </a:r>
          </a:p>
        </p:txBody>
      </p:sp>
      <p:sp>
        <p:nvSpPr>
          <p:cNvPr id="296" name="TextBox 8"/>
          <p:cNvSpPr txBox="1"/>
          <p:nvPr/>
        </p:nvSpPr>
        <p:spPr>
          <a:xfrm>
            <a:off x="619591" y="3989103"/>
            <a:ext cx="10718971" cy="3645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0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Innovation in VET curricula and training delivery</a:t>
            </a:r>
          </a:p>
          <a:p>
            <a:pPr>
              <a:lnSpc>
                <a:spcPts val="97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endParaRPr/>
          </a:p>
        </p:txBody>
      </p:sp>
      <p:pic>
        <p:nvPicPr>
          <p:cNvPr id="297" name="Artboard 35@2x.png" descr="Artboard 35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3809" y="3250325"/>
            <a:ext cx="4394201" cy="4203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Artboard 29@4x.png" descr="Artboard 29@4x.png"/>
          <p:cNvPicPr>
            <a:picLocks noChangeAspect="1"/>
          </p:cNvPicPr>
          <p:nvPr/>
        </p:nvPicPr>
        <p:blipFill>
          <a:blip r:embed="rId3"/>
          <a:srcRect l="2568"/>
          <a:stretch>
            <a:fillRect/>
          </a:stretch>
        </p:blipFill>
        <p:spPr>
          <a:xfrm>
            <a:off x="12780494" y="4900937"/>
            <a:ext cx="5319683" cy="4675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ounded Rectangle"/>
          <p:cNvSpPr/>
          <p:nvPr/>
        </p:nvSpPr>
        <p:spPr>
          <a:xfrm>
            <a:off x="954259" y="8617169"/>
            <a:ext cx="11021339" cy="1189973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1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2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Wp3</a:t>
            </a:r>
          </a:p>
        </p:txBody>
      </p:sp>
      <p:sp>
        <p:nvSpPr>
          <p:cNvPr id="303" name="TextBox 4"/>
          <p:cNvSpPr txBox="1"/>
          <p:nvPr/>
        </p:nvSpPr>
        <p:spPr>
          <a:xfrm>
            <a:off x="942948" y="3503869"/>
            <a:ext cx="11430001" cy="37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WP3 includes </a:t>
            </a:r>
            <a:r>
              <a:rPr u="sng"/>
              <a:t>four</a:t>
            </a:r>
            <a:r>
              <a:t> main activities</a:t>
            </a:r>
            <a:r>
              <a:rPr b="0"/>
              <a:t>:</a:t>
            </a:r>
          </a:p>
        </p:txBody>
      </p:sp>
      <p:sp>
        <p:nvSpPr>
          <p:cNvPr id="304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Innovation in VET curricula and training delivery</a:t>
            </a:r>
          </a:p>
        </p:txBody>
      </p:sp>
      <p:sp>
        <p:nvSpPr>
          <p:cNvPr id="305" name="Rounded Rectangle"/>
          <p:cNvSpPr/>
          <p:nvPr/>
        </p:nvSpPr>
        <p:spPr>
          <a:xfrm>
            <a:off x="954259" y="7169872"/>
            <a:ext cx="11021339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6" name="Rounded Rectangle"/>
          <p:cNvSpPr/>
          <p:nvPr/>
        </p:nvSpPr>
        <p:spPr>
          <a:xfrm>
            <a:off x="954259" y="5705304"/>
            <a:ext cx="11021339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7" name="Rounded Rectangle"/>
          <p:cNvSpPr/>
          <p:nvPr/>
        </p:nvSpPr>
        <p:spPr>
          <a:xfrm>
            <a:off x="954259" y="4264771"/>
            <a:ext cx="11021339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8" name="TextBox 4"/>
          <p:cNvSpPr txBox="1"/>
          <p:nvPr/>
        </p:nvSpPr>
        <p:spPr>
          <a:xfrm>
            <a:off x="1329849" y="4627958"/>
            <a:ext cx="11430001" cy="627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T3.1.  Design and co-creation of innovated curricula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T3.2. Delivery of learning outcomes and job placements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T3.3. The curriculum innovation methodology design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T3.4. Design of one new curriculum</a:t>
            </a:r>
            <a:endParaRPr b="1"/>
          </a:p>
          <a:p>
            <a:pPr>
              <a:lnSpc>
                <a:spcPct val="150000"/>
              </a:lnSpc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1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1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Wp3</a:t>
            </a:r>
          </a:p>
        </p:txBody>
      </p:sp>
      <p:sp>
        <p:nvSpPr>
          <p:cNvPr id="312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Design and co-creation of innovated curricula</a:t>
            </a:r>
          </a:p>
        </p:txBody>
      </p:sp>
      <p:sp>
        <p:nvSpPr>
          <p:cNvPr id="313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T3.1.</a:t>
            </a:r>
          </a:p>
        </p:txBody>
      </p:sp>
      <p:sp>
        <p:nvSpPr>
          <p:cNvPr id="314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TBD</a:t>
            </a:r>
          </a:p>
        </p:txBody>
      </p:sp>
      <p:sp>
        <p:nvSpPr>
          <p:cNvPr id="315" name="TextBox 6"/>
          <p:cNvSpPr txBox="1"/>
          <p:nvPr/>
        </p:nvSpPr>
        <p:spPr>
          <a:xfrm>
            <a:off x="929564" y="5193941"/>
            <a:ext cx="1855243" cy="147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A few workshops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16" name="TextBox 6"/>
          <p:cNvSpPr txBox="1"/>
          <p:nvPr/>
        </p:nvSpPr>
        <p:spPr>
          <a:xfrm>
            <a:off x="935410" y="6656115"/>
            <a:ext cx="8026640" cy="2981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The trained VET staff and key stakeholders will jointly design and propose curriculum innovations (3 curricula)</a:t>
            </a:r>
            <a:r>
              <a:t> </a:t>
            </a:r>
            <a:r>
              <a:rPr b="0"/>
              <a:t> in line with local business needs to ensure relevance, innovation, and alignment with labour market and societal needs.</a:t>
            </a:r>
            <a:endParaRPr sz="3200"/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sz="3200"/>
          </a:p>
        </p:txBody>
      </p:sp>
      <p:sp>
        <p:nvSpPr>
          <p:cNvPr id="317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October - December 2026</a:t>
            </a:r>
          </a:p>
        </p:txBody>
      </p:sp>
      <p:sp>
        <p:nvSpPr>
          <p:cNvPr id="318" name="TextBox 6"/>
          <p:cNvSpPr txBox="1"/>
          <p:nvPr/>
        </p:nvSpPr>
        <p:spPr>
          <a:xfrm>
            <a:off x="9386130" y="3798470"/>
            <a:ext cx="8026640" cy="1693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 </a:t>
            </a:r>
            <a:r>
              <a:rPr b="0"/>
              <a:t>(Montenegro), employers, SMEs, start-ups and other stakeholders</a:t>
            </a:r>
            <a:endParaRPr sz="3200"/>
          </a:p>
        </p:txBody>
      </p:sp>
      <p:sp>
        <p:nvSpPr>
          <p:cNvPr id="319" name="TextBox 6"/>
          <p:cNvSpPr txBox="1"/>
          <p:nvPr/>
        </p:nvSpPr>
        <p:spPr>
          <a:xfrm>
            <a:off x="9386130" y="5549703"/>
            <a:ext cx="8026640" cy="446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Select one curriculum per school for innovation (20-30% for revision)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Organise and participate in co-creation workshops (TBC)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Work with experts, employers, SMEs and other relevant stakeholders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Draft and revise curriculum content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Validate feasibility within your school context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22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Wp3</a:t>
            </a:r>
          </a:p>
        </p:txBody>
      </p:sp>
      <p:sp>
        <p:nvSpPr>
          <p:cNvPr id="323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Delivery of learning outcomes and job placements</a:t>
            </a:r>
          </a:p>
        </p:txBody>
      </p:sp>
      <p:sp>
        <p:nvSpPr>
          <p:cNvPr id="324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T3.2.</a:t>
            </a:r>
          </a:p>
        </p:txBody>
      </p:sp>
      <p:sp>
        <p:nvSpPr>
          <p:cNvPr id="325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TBD</a:t>
            </a:r>
          </a:p>
        </p:txBody>
      </p:sp>
      <p:sp>
        <p:nvSpPr>
          <p:cNvPr id="326" name="TextBox 6"/>
          <p:cNvSpPr txBox="1"/>
          <p:nvPr/>
        </p:nvSpPr>
        <p:spPr>
          <a:xfrm>
            <a:off x="929564" y="5193941"/>
            <a:ext cx="1855243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N/A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27" name="TextBox 6"/>
          <p:cNvSpPr txBox="1"/>
          <p:nvPr/>
        </p:nvSpPr>
        <p:spPr>
          <a:xfrm>
            <a:off x="935410" y="6656115"/>
            <a:ext cx="8026640" cy="2397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The</a:t>
            </a:r>
            <a:r>
              <a:t> </a:t>
            </a:r>
            <a:r>
              <a:rPr b="0"/>
              <a:t>three existing curricula will be modified and piloted as part of existing study programmes including (online) job placements.</a:t>
            </a:r>
            <a:endParaRPr sz="3200"/>
          </a:p>
          <a:p>
            <a:pPr>
              <a:lnSpc>
                <a:spcPts val="23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sz="3200"/>
          </a:p>
        </p:txBody>
      </p:sp>
      <p:sp>
        <p:nvSpPr>
          <p:cNvPr id="328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January-March 2027</a:t>
            </a:r>
          </a:p>
        </p:txBody>
      </p:sp>
      <p:sp>
        <p:nvSpPr>
          <p:cNvPr id="329" name="TextBox 6"/>
          <p:cNvSpPr txBox="1"/>
          <p:nvPr/>
        </p:nvSpPr>
        <p:spPr>
          <a:xfrm>
            <a:off x="9386130" y="3798470"/>
            <a:ext cx="8026640" cy="126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</a:t>
            </a:r>
            <a:r>
              <a:rPr b="0"/>
              <a:t> (Montenegro), employers, SMEs and other stakeholders</a:t>
            </a:r>
          </a:p>
        </p:txBody>
      </p:sp>
      <p:sp>
        <p:nvSpPr>
          <p:cNvPr id="330" name="TextBox 6"/>
          <p:cNvSpPr txBox="1"/>
          <p:nvPr/>
        </p:nvSpPr>
        <p:spPr>
          <a:xfrm>
            <a:off x="9386130" y="5549703"/>
            <a:ext cx="8026640" cy="434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Implement modified curriculum in regular teaching 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Organise practical learning and short job placements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Cooperate with local employers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Support monitoring of learning outcomes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3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Wp3</a:t>
            </a:r>
          </a:p>
        </p:txBody>
      </p:sp>
      <p:sp>
        <p:nvSpPr>
          <p:cNvPr id="334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Delivery of learning outcomes and job placements</a:t>
            </a:r>
          </a:p>
        </p:txBody>
      </p:sp>
      <p:sp>
        <p:nvSpPr>
          <p:cNvPr id="335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T3.3.</a:t>
            </a:r>
          </a:p>
        </p:txBody>
      </p:sp>
      <p:sp>
        <p:nvSpPr>
          <p:cNvPr id="336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TBD</a:t>
            </a:r>
          </a:p>
        </p:txBody>
      </p:sp>
      <p:sp>
        <p:nvSpPr>
          <p:cNvPr id="337" name="TextBox 6"/>
          <p:cNvSpPr txBox="1"/>
          <p:nvPr/>
        </p:nvSpPr>
        <p:spPr>
          <a:xfrm>
            <a:off x="929564" y="5193941"/>
            <a:ext cx="1855243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N/A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38" name="TextBox 6"/>
          <p:cNvSpPr txBox="1"/>
          <p:nvPr/>
        </p:nvSpPr>
        <p:spPr>
          <a:xfrm>
            <a:off x="935410" y="6656115"/>
            <a:ext cx="8026640" cy="181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Feedback and lessons learned from the three piloted curricula will be consolidated into a methodology handbook for replication.</a:t>
            </a:r>
          </a:p>
        </p:txBody>
      </p:sp>
      <p:sp>
        <p:nvSpPr>
          <p:cNvPr id="339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October-December 2027 </a:t>
            </a:r>
          </a:p>
        </p:txBody>
      </p:sp>
      <p:sp>
        <p:nvSpPr>
          <p:cNvPr id="340" name="TextBox 6"/>
          <p:cNvSpPr txBox="1"/>
          <p:nvPr/>
        </p:nvSpPr>
        <p:spPr>
          <a:xfrm>
            <a:off x="9386130" y="3798470"/>
            <a:ext cx="8026640" cy="126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</a:t>
            </a:r>
            <a:r>
              <a:t>VET GOR </a:t>
            </a:r>
            <a:r>
              <a:rPr b="0"/>
              <a:t>(Bosnia and Herzegovina), </a:t>
            </a:r>
            <a:r>
              <a:t>VET Golubovci </a:t>
            </a:r>
            <a:r>
              <a:rPr b="0"/>
              <a:t>(Montenegro), employers, SMEs and other stakeholders </a:t>
            </a:r>
          </a:p>
        </p:txBody>
      </p:sp>
      <p:sp>
        <p:nvSpPr>
          <p:cNvPr id="341" name="TextBox 6"/>
          <p:cNvSpPr txBox="1"/>
          <p:nvPr/>
        </p:nvSpPr>
        <p:spPr>
          <a:xfrm>
            <a:off x="9386130" y="5549703"/>
            <a:ext cx="8026640" cy="287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Receive feedback from teachers, students and employers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Support validation of learning outcomes, feasibility and applicability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4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Wp3</a:t>
            </a:r>
          </a:p>
        </p:txBody>
      </p:sp>
      <p:sp>
        <p:nvSpPr>
          <p:cNvPr id="345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Design of one new curriculum</a:t>
            </a:r>
          </a:p>
        </p:txBody>
      </p:sp>
      <p:sp>
        <p:nvSpPr>
          <p:cNvPr id="346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T3.4.</a:t>
            </a:r>
          </a:p>
        </p:txBody>
      </p:sp>
      <p:sp>
        <p:nvSpPr>
          <p:cNvPr id="347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TBD</a:t>
            </a:r>
          </a:p>
        </p:txBody>
      </p:sp>
      <p:sp>
        <p:nvSpPr>
          <p:cNvPr id="348" name="TextBox 6"/>
          <p:cNvSpPr txBox="1"/>
          <p:nvPr/>
        </p:nvSpPr>
        <p:spPr>
          <a:xfrm>
            <a:off x="929564" y="5193941"/>
            <a:ext cx="1855243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N/A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49" name="TextBox 6"/>
          <p:cNvSpPr txBox="1"/>
          <p:nvPr/>
        </p:nvSpPr>
        <p:spPr>
          <a:xfrm>
            <a:off x="935410" y="6656115"/>
            <a:ext cx="8026640" cy="2092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Based on methodology and job placements findings, one new curriculum in agri-food VET will be designed to reflect the green and digital requirements of a agri-tech job.</a:t>
            </a:r>
          </a:p>
        </p:txBody>
      </p:sp>
      <p:sp>
        <p:nvSpPr>
          <p:cNvPr id="350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October-December 2027 </a:t>
            </a:r>
          </a:p>
        </p:txBody>
      </p:sp>
      <p:sp>
        <p:nvSpPr>
          <p:cNvPr id="351" name="TextBox 6"/>
          <p:cNvSpPr txBox="1"/>
          <p:nvPr/>
        </p:nvSpPr>
        <p:spPr>
          <a:xfrm>
            <a:off x="9386130" y="3798470"/>
            <a:ext cx="8026640" cy="126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 </a:t>
            </a:r>
            <a:r>
              <a:rPr b="0"/>
              <a:t>(Montenegro), employers, SMEs and other stakeholders </a:t>
            </a:r>
          </a:p>
        </p:txBody>
      </p:sp>
      <p:sp>
        <p:nvSpPr>
          <p:cNvPr id="352" name="TextBox 6"/>
          <p:cNvSpPr txBox="1"/>
          <p:nvPr/>
        </p:nvSpPr>
        <p:spPr>
          <a:xfrm>
            <a:off x="9386130" y="5549703"/>
            <a:ext cx="8026640" cy="3462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Contribute to job profile selection 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Contibute to co-design workshops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Review and validate draft curriculum </a:t>
            </a:r>
          </a:p>
          <a:p>
            <a:pPr marL="342900" indent="-342900">
              <a:lnSpc>
                <a:spcPts val="4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Ensure alignment with national frameworks and school capacities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"/>
          <p:cNvSpPr/>
          <p:nvPr/>
        </p:nvSpPr>
        <p:spPr>
          <a:xfrm>
            <a:off x="-279846" y="-374772"/>
            <a:ext cx="18847692" cy="5511784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5" name="TextBox 8"/>
          <p:cNvSpPr txBox="1"/>
          <p:nvPr/>
        </p:nvSpPr>
        <p:spPr>
          <a:xfrm>
            <a:off x="619591" y="2217507"/>
            <a:ext cx="17048818" cy="360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9700"/>
              </a:lnSpc>
              <a:defRPr sz="4000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WORK PACKAGE 4</a:t>
            </a:r>
          </a:p>
          <a:p>
            <a:pPr>
              <a:lnSpc>
                <a:spcPts val="9700"/>
              </a:lnSpc>
              <a:defRPr sz="54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pPr>
            <a:r>
              <a:t>Impact and dissemination</a:t>
            </a:r>
          </a:p>
        </p:txBody>
      </p:sp>
      <p:pic>
        <p:nvPicPr>
          <p:cNvPr id="356" name="Artboard 40@2x.png" descr="Artboard 40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6108" y="6470576"/>
            <a:ext cx="4737101" cy="443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Artboard 30@4x.png" descr="Artboard 30@4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29" y="5098183"/>
            <a:ext cx="6551382" cy="5060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Rounded Rectangle"/>
          <p:cNvSpPr/>
          <p:nvPr/>
        </p:nvSpPr>
        <p:spPr>
          <a:xfrm>
            <a:off x="954259" y="8617169"/>
            <a:ext cx="13312435" cy="1189973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0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1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Wp4</a:t>
            </a:r>
          </a:p>
        </p:txBody>
      </p:sp>
      <p:sp>
        <p:nvSpPr>
          <p:cNvPr id="362" name="TextBox 4"/>
          <p:cNvSpPr txBox="1"/>
          <p:nvPr/>
        </p:nvSpPr>
        <p:spPr>
          <a:xfrm>
            <a:off x="942948" y="3503869"/>
            <a:ext cx="11430001" cy="37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800"/>
              </a:lnSpc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WP4 includes </a:t>
            </a:r>
            <a:r>
              <a:rPr u="sng"/>
              <a:t>four</a:t>
            </a:r>
            <a:r>
              <a:t> main activities</a:t>
            </a:r>
            <a:r>
              <a:rPr b="0"/>
              <a:t>:</a:t>
            </a:r>
          </a:p>
        </p:txBody>
      </p:sp>
      <p:sp>
        <p:nvSpPr>
          <p:cNvPr id="363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Open Sauce Bold"/>
                <a:ea typeface="Open Sauce Bold"/>
                <a:cs typeface="Open Sauce Bold"/>
                <a:sym typeface="Open Sauce Bold"/>
              </a:defRPr>
            </a:lvl1pPr>
          </a:lstStyle>
          <a:p>
            <a:pPr>
              <a:defRPr b="0">
                <a:latin typeface="HK Modular"/>
                <a:ea typeface="HK Modular"/>
                <a:cs typeface="HK Modular"/>
                <a:sym typeface="HK Modular"/>
              </a:defRPr>
            </a:pPr>
            <a:r>
              <a:rPr b="1">
                <a:latin typeface="Open Sauce Bold"/>
                <a:ea typeface="Open Sauce Bold"/>
                <a:cs typeface="Open Sauce Bold"/>
                <a:sym typeface="Open Sauce Bold"/>
              </a:rPr>
              <a:t>Impact and dissemination</a:t>
            </a:r>
          </a:p>
        </p:txBody>
      </p:sp>
      <p:sp>
        <p:nvSpPr>
          <p:cNvPr id="364" name="Rounded Rectangle"/>
          <p:cNvSpPr/>
          <p:nvPr/>
        </p:nvSpPr>
        <p:spPr>
          <a:xfrm>
            <a:off x="954259" y="7169872"/>
            <a:ext cx="13312435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5" name="Rounded Rectangle"/>
          <p:cNvSpPr/>
          <p:nvPr/>
        </p:nvSpPr>
        <p:spPr>
          <a:xfrm>
            <a:off x="954259" y="5705304"/>
            <a:ext cx="13312435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6" name="Rounded Rectangle"/>
          <p:cNvSpPr/>
          <p:nvPr/>
        </p:nvSpPr>
        <p:spPr>
          <a:xfrm>
            <a:off x="954259" y="4264771"/>
            <a:ext cx="13312435" cy="1189974"/>
          </a:xfrm>
          <a:prstGeom prst="roundRect">
            <a:avLst>
              <a:gd name="adj" fmla="val 16009"/>
            </a:avLst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7" name="TextBox 4"/>
          <p:cNvSpPr txBox="1"/>
          <p:nvPr/>
        </p:nvSpPr>
        <p:spPr>
          <a:xfrm>
            <a:off x="1329849" y="4627958"/>
            <a:ext cx="15628303" cy="5115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T4.1. Promotion of open educational resources (SLN digital platform)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T4.2. Advocating for institutional transfer of best practices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13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t>.3. Design and assessment of the replication roadmap</a:t>
            </a:r>
          </a:p>
          <a:p>
            <a:pPr>
              <a:lnSpc>
                <a:spcPct val="15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  <a:p>
            <a:pPr>
              <a:lnSpc>
                <a:spcPct val="40000"/>
              </a:lnSpc>
              <a:defRPr sz="32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T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t>.4. The EU level dissemination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0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Wp4</a:t>
            </a:r>
          </a:p>
        </p:txBody>
      </p:sp>
      <p:sp>
        <p:nvSpPr>
          <p:cNvPr id="371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Promotion of Open educational resources</a:t>
            </a:r>
            <a:r>
              <a:rPr>
                <a:latin typeface="+mj-lt"/>
                <a:ea typeface="+mj-ea"/>
                <a:cs typeface="+mj-cs"/>
                <a:sym typeface="Aptos"/>
              </a:rPr>
              <a:t> </a:t>
            </a:r>
            <a:r>
              <a:t>‘SLN digital platform’</a:t>
            </a:r>
          </a:p>
        </p:txBody>
      </p:sp>
      <p:sp>
        <p:nvSpPr>
          <p:cNvPr id="372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T4.1.</a:t>
            </a:r>
          </a:p>
        </p:txBody>
      </p:sp>
      <p:sp>
        <p:nvSpPr>
          <p:cNvPr id="373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Online</a:t>
            </a:r>
          </a:p>
        </p:txBody>
      </p:sp>
      <p:sp>
        <p:nvSpPr>
          <p:cNvPr id="374" name="TextBox 6"/>
          <p:cNvSpPr txBox="1"/>
          <p:nvPr/>
        </p:nvSpPr>
        <p:spPr>
          <a:xfrm>
            <a:off x="929564" y="5193941"/>
            <a:ext cx="1855243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N/A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75" name="TextBox 6"/>
          <p:cNvSpPr txBox="1"/>
          <p:nvPr/>
        </p:nvSpPr>
        <p:spPr>
          <a:xfrm>
            <a:off x="935410" y="6656115"/>
            <a:ext cx="8026640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To promote open educational resources via SLN digital platform.</a:t>
            </a:r>
          </a:p>
        </p:txBody>
      </p:sp>
      <p:sp>
        <p:nvSpPr>
          <p:cNvPr id="376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July</a:t>
            </a:r>
            <a:r>
              <a:t> </a:t>
            </a:r>
            <a:r>
              <a:rPr b="0"/>
              <a:t>2026-December 2028 </a:t>
            </a:r>
          </a:p>
        </p:txBody>
      </p:sp>
      <p:sp>
        <p:nvSpPr>
          <p:cNvPr id="377" name="TextBox 6"/>
          <p:cNvSpPr txBox="1"/>
          <p:nvPr/>
        </p:nvSpPr>
        <p:spPr>
          <a:xfrm>
            <a:off x="9386130" y="3798470"/>
            <a:ext cx="8026640" cy="153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</a:t>
            </a:r>
            <a:r>
              <a:rPr b="0"/>
              <a:t> (Montenegro), CENTER, FGB SRL SB, CREDI, NDRM</a:t>
            </a:r>
            <a:endParaRPr>
              <a:latin typeface="+mj-lt"/>
              <a:ea typeface="+mj-ea"/>
              <a:cs typeface="+mj-cs"/>
              <a:sym typeface="Aptos"/>
            </a:endParaRPr>
          </a:p>
        </p:txBody>
      </p:sp>
      <p:sp>
        <p:nvSpPr>
          <p:cNvPr id="378" name="TextBox 6"/>
          <p:cNvSpPr txBox="1"/>
          <p:nvPr/>
        </p:nvSpPr>
        <p:spPr>
          <a:xfrm>
            <a:off x="9386130" y="5549703"/>
            <a:ext cx="8026640" cy="244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Contribute with news, training materials and curricula, share practical use cases and promote the platform within VET school networks and via social media.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1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Wp4</a:t>
            </a:r>
          </a:p>
        </p:txBody>
      </p:sp>
      <p:sp>
        <p:nvSpPr>
          <p:cNvPr id="382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Advocating for institutional transfer of best practices</a:t>
            </a:r>
          </a:p>
        </p:txBody>
      </p:sp>
      <p:sp>
        <p:nvSpPr>
          <p:cNvPr id="383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T4.2.</a:t>
            </a:r>
          </a:p>
        </p:txBody>
      </p:sp>
      <p:sp>
        <p:nvSpPr>
          <p:cNvPr id="384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Where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Belgrade, Serbia</a:t>
            </a:r>
          </a:p>
        </p:txBody>
      </p:sp>
      <p:sp>
        <p:nvSpPr>
          <p:cNvPr id="385" name="TextBox 6"/>
          <p:cNvSpPr txBox="1"/>
          <p:nvPr/>
        </p:nvSpPr>
        <p:spPr>
          <a:xfrm>
            <a:off x="929564" y="5193941"/>
            <a:ext cx="2246059" cy="147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2 days policy transfer conference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86" name="TextBox 6"/>
          <p:cNvSpPr txBox="1"/>
          <p:nvPr/>
        </p:nvSpPr>
        <p:spPr>
          <a:xfrm>
            <a:off x="935410" y="6656115"/>
            <a:ext cx="8026640" cy="131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Institutionalise recommendations, facilitate replication, and systematise positive practices validated by the project.</a:t>
            </a:r>
          </a:p>
        </p:txBody>
      </p:sp>
      <p:sp>
        <p:nvSpPr>
          <p:cNvPr id="387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February 2028 </a:t>
            </a:r>
          </a:p>
        </p:txBody>
      </p:sp>
      <p:sp>
        <p:nvSpPr>
          <p:cNvPr id="388" name="TextBox 6"/>
          <p:cNvSpPr txBox="1"/>
          <p:nvPr/>
        </p:nvSpPr>
        <p:spPr>
          <a:xfrm>
            <a:off x="9386130" y="3798470"/>
            <a:ext cx="8026640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50 regional, EU, and international institutional stakeholders</a:t>
            </a:r>
          </a:p>
        </p:txBody>
      </p:sp>
      <p:sp>
        <p:nvSpPr>
          <p:cNvPr id="389" name="TextBox 6"/>
          <p:cNvSpPr txBox="1"/>
          <p:nvPr/>
        </p:nvSpPr>
        <p:spPr>
          <a:xfrm>
            <a:off x="9386130" y="5549703"/>
            <a:ext cx="8026640" cy="372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Present practice-tested examples and results from curriculum innovation and implementation.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Validate proposed recommendations from a school-level feasibility perspective.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Explain conditions, constraints and enablers for replication in other VET institutions.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2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Wp4</a:t>
            </a:r>
          </a:p>
        </p:txBody>
      </p:sp>
      <p:sp>
        <p:nvSpPr>
          <p:cNvPr id="393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Design and assessment of the replication roadmap</a:t>
            </a:r>
          </a:p>
        </p:txBody>
      </p:sp>
      <p:sp>
        <p:nvSpPr>
          <p:cNvPr id="394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T4.3.</a:t>
            </a:r>
          </a:p>
        </p:txBody>
      </p:sp>
      <p:sp>
        <p:nvSpPr>
          <p:cNvPr id="395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Online</a:t>
            </a:r>
          </a:p>
        </p:txBody>
      </p:sp>
      <p:sp>
        <p:nvSpPr>
          <p:cNvPr id="396" name="TextBox 6"/>
          <p:cNvSpPr txBox="1"/>
          <p:nvPr/>
        </p:nvSpPr>
        <p:spPr>
          <a:xfrm>
            <a:off x="929564" y="5193941"/>
            <a:ext cx="2246059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N/A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397" name="TextBox 6"/>
          <p:cNvSpPr txBox="1"/>
          <p:nvPr/>
        </p:nvSpPr>
        <p:spPr>
          <a:xfrm>
            <a:off x="935410" y="6656115"/>
            <a:ext cx="8026640" cy="131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To ensure that project results move from pilot experimentation to replicable and sustainable system change.</a:t>
            </a:r>
          </a:p>
        </p:txBody>
      </p:sp>
      <p:sp>
        <p:nvSpPr>
          <p:cNvPr id="398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April- June 2028 </a:t>
            </a:r>
          </a:p>
        </p:txBody>
      </p:sp>
      <p:sp>
        <p:nvSpPr>
          <p:cNvPr id="399" name="TextBox 6"/>
          <p:cNvSpPr txBox="1"/>
          <p:nvPr/>
        </p:nvSpPr>
        <p:spPr>
          <a:xfrm>
            <a:off x="9386130" y="3798470"/>
            <a:ext cx="8026640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VET Sarajevo</a:t>
            </a:r>
            <a:r>
              <a:rPr b="0"/>
              <a:t>, CENTER, FGB SRL SB, CREDI, NDRM</a:t>
            </a:r>
            <a:endParaRPr sz="3200"/>
          </a:p>
        </p:txBody>
      </p:sp>
      <p:sp>
        <p:nvSpPr>
          <p:cNvPr id="400" name="TextBox 6"/>
          <p:cNvSpPr txBox="1"/>
          <p:nvPr/>
        </p:nvSpPr>
        <p:spPr>
          <a:xfrm>
            <a:off x="9386130" y="5549703"/>
            <a:ext cx="8026640" cy="290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Review and validate the roadmap from a VET school perspective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Assess adaptability of the roadmap to different institutional contexts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Provide practitioner input for the validation report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Rectangle"/>
          <p:cNvSpPr/>
          <p:nvPr/>
        </p:nvSpPr>
        <p:spPr>
          <a:xfrm>
            <a:off x="-279846" y="-374772"/>
            <a:ext cx="18847692" cy="2334251"/>
          </a:xfrm>
          <a:prstGeom prst="rect">
            <a:avLst/>
          </a:prstGeom>
          <a:solidFill>
            <a:srgbClr val="C1F8C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3" name="TextBox 3"/>
          <p:cNvSpPr txBox="1"/>
          <p:nvPr/>
        </p:nvSpPr>
        <p:spPr>
          <a:xfrm>
            <a:off x="472381" y="363263"/>
            <a:ext cx="2246058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Wp4</a:t>
            </a:r>
          </a:p>
        </p:txBody>
      </p:sp>
      <p:sp>
        <p:nvSpPr>
          <p:cNvPr id="404" name="TextBox 3"/>
          <p:cNvSpPr txBox="1"/>
          <p:nvPr/>
        </p:nvSpPr>
        <p:spPr>
          <a:xfrm>
            <a:off x="936977" y="2012680"/>
            <a:ext cx="15392401" cy="110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4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The EU level dissemination</a:t>
            </a:r>
          </a:p>
        </p:txBody>
      </p:sp>
      <p:sp>
        <p:nvSpPr>
          <p:cNvPr id="405" name="TextBox 3"/>
          <p:cNvSpPr txBox="1"/>
          <p:nvPr/>
        </p:nvSpPr>
        <p:spPr>
          <a:xfrm>
            <a:off x="15744767" y="363263"/>
            <a:ext cx="2246059" cy="11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700"/>
              </a:lnSpc>
              <a:defRPr sz="70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lvl1pPr>
          </a:lstStyle>
          <a:p>
            <a:r>
              <a:t>T4.4.</a:t>
            </a:r>
          </a:p>
        </p:txBody>
      </p:sp>
      <p:sp>
        <p:nvSpPr>
          <p:cNvPr id="406" name="TextBox 6"/>
          <p:cNvSpPr txBox="1"/>
          <p:nvPr/>
        </p:nvSpPr>
        <p:spPr>
          <a:xfrm>
            <a:off x="996500" y="3811227"/>
            <a:ext cx="7063127" cy="99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Format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Online</a:t>
            </a:r>
          </a:p>
        </p:txBody>
      </p:sp>
      <p:sp>
        <p:nvSpPr>
          <p:cNvPr id="407" name="TextBox 6"/>
          <p:cNvSpPr txBox="1"/>
          <p:nvPr/>
        </p:nvSpPr>
        <p:spPr>
          <a:xfrm>
            <a:off x="929564" y="5193941"/>
            <a:ext cx="2246059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Duration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18 months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 b="0"/>
          </a:p>
        </p:txBody>
      </p:sp>
      <p:sp>
        <p:nvSpPr>
          <p:cNvPr id="408" name="TextBox 6"/>
          <p:cNvSpPr txBox="1"/>
          <p:nvPr/>
        </p:nvSpPr>
        <p:spPr>
          <a:xfrm>
            <a:off x="935410" y="6656115"/>
            <a:ext cx="8026640" cy="131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0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Aim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Ensure that the project’s results are visible, recognised and taken up at European level, beyond the immediate project countries.</a:t>
            </a:r>
          </a:p>
        </p:txBody>
      </p:sp>
      <p:sp>
        <p:nvSpPr>
          <p:cNvPr id="409" name="TextBox 6"/>
          <p:cNvSpPr txBox="1"/>
          <p:nvPr/>
        </p:nvSpPr>
        <p:spPr>
          <a:xfrm>
            <a:off x="3556415" y="5132982"/>
            <a:ext cx="3898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5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When</a:t>
            </a:r>
          </a:p>
          <a:p>
            <a:pPr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January-September 2028</a:t>
            </a:r>
          </a:p>
        </p:txBody>
      </p:sp>
      <p:sp>
        <p:nvSpPr>
          <p:cNvPr id="410" name="TextBox 6"/>
          <p:cNvSpPr txBox="1"/>
          <p:nvPr/>
        </p:nvSpPr>
        <p:spPr>
          <a:xfrm>
            <a:off x="9386130" y="3798470"/>
            <a:ext cx="8026640" cy="126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3600"/>
              </a:lnSpc>
              <a:spcBef>
                <a:spcPts val="18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Participants: </a:t>
            </a:r>
          </a:p>
          <a:p>
            <a:pPr>
              <a:lnSpc>
                <a:spcPct val="90000"/>
              </a:lnSpc>
              <a:defRPr sz="20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rPr b="0"/>
              <a:t>VET staff from </a:t>
            </a:r>
            <a:r>
              <a:t>VET GOR </a:t>
            </a:r>
            <a:r>
              <a:rPr b="0"/>
              <a:t>(Bosnia and Herzegovina), </a:t>
            </a:r>
            <a:r>
              <a:t>VET Golubovci </a:t>
            </a:r>
            <a:r>
              <a:rPr b="0"/>
              <a:t>(Montenegro), CENTER, FGB SRL SB, CREDI, NDRM</a:t>
            </a:r>
          </a:p>
        </p:txBody>
      </p:sp>
      <p:sp>
        <p:nvSpPr>
          <p:cNvPr id="411" name="TextBox 6"/>
          <p:cNvSpPr txBox="1"/>
          <p:nvPr/>
        </p:nvSpPr>
        <p:spPr>
          <a:xfrm>
            <a:off x="9386130" y="5549703"/>
            <a:ext cx="8026640" cy="372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400"/>
              </a:spcBef>
              <a:defRPr sz="3200" b="1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What participants will do in practice: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Provide practice‑based evidence on how curriculum innovation addresses green and digital skills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Participate online in EU‑level events to present the VET provider perspective</a:t>
            </a:r>
            <a:endParaRPr>
              <a:latin typeface="+mj-lt"/>
              <a:ea typeface="+mj-ea"/>
              <a:cs typeface="+mj-cs"/>
              <a:sym typeface="Aptos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r>
              <a:t>Support peer learning by explaining transferability conditions for other VET institutions across Europe</a:t>
            </a:r>
          </a:p>
          <a:p>
            <a:pPr>
              <a:defRPr sz="2000">
                <a:solidFill>
                  <a:srgbClr val="0073B6"/>
                </a:solidFill>
                <a:latin typeface="Open Sauce"/>
                <a:ea typeface="Open Sauce"/>
                <a:cs typeface="Open Sauce"/>
                <a:sym typeface="Open Sauce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Box 8"/>
          <p:cNvSpPr txBox="1"/>
          <p:nvPr/>
        </p:nvSpPr>
        <p:spPr>
          <a:xfrm>
            <a:off x="619591" y="146773"/>
            <a:ext cx="17516010" cy="2310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371600">
              <a:lnSpc>
                <a:spcPts val="9800"/>
              </a:lnSpc>
              <a:defRPr sz="5400" b="1">
                <a:solidFill>
                  <a:srgbClr val="0073B6"/>
                </a:solidFill>
                <a:latin typeface="HK Modular"/>
                <a:ea typeface="HK Modular"/>
                <a:cs typeface="HK Modular"/>
                <a:sym typeface="HK Modular"/>
              </a:defRPr>
            </a:pPr>
            <a:r>
              <a:t>WP 1-4: deliverables timeline</a:t>
            </a:r>
            <a:endParaRPr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14" name="TextBox 11"/>
          <p:cNvSpPr txBox="1"/>
          <p:nvPr/>
        </p:nvSpPr>
        <p:spPr>
          <a:xfrm>
            <a:off x="665311" y="4076700"/>
            <a:ext cx="904257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1371600">
              <a:defRPr b="1">
                <a:latin typeface="+mj-lt"/>
                <a:ea typeface="+mj-ea"/>
                <a:cs typeface="+mj-cs"/>
                <a:sym typeface="Aptos"/>
              </a:defRPr>
            </a:lvl1pPr>
          </a:lstStyle>
          <a:p>
            <a:r>
              <a:t> </a:t>
            </a:r>
          </a:p>
        </p:txBody>
      </p:sp>
      <p:graphicFrame>
        <p:nvGraphicFramePr>
          <p:cNvPr id="415" name="Table 12"/>
          <p:cNvGraphicFramePr/>
          <p:nvPr/>
        </p:nvGraphicFramePr>
        <p:xfrm>
          <a:off x="1033778" y="1692820"/>
          <a:ext cx="16700336" cy="799000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262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4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6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9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4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4399">
                <a:tc gridSpan="2">
                  <a:txBody>
                    <a:bodyPr/>
                    <a:lstStyle/>
                    <a:p>
                      <a:pPr algn="l" defTabSz="13716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Aptos"/>
                        </a:rPr>
                        <a:t>Deliverables</a:t>
                      </a:r>
                    </a:p>
                  </a:txBody>
                  <a:tcPr marL="45720" marR="45720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13716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Aptos"/>
                        </a:rPr>
                        <a:t>WP</a:t>
                      </a:r>
                    </a:p>
                  </a:txBody>
                  <a:tcPr marL="45720" marR="45720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Aptos"/>
                        </a:rPr>
                        <a:t>Lead</a:t>
                      </a:r>
                    </a:p>
                  </a:txBody>
                  <a:tcPr marL="45720" marR="45720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Aptos"/>
                        </a:rPr>
                        <a:t>Due date</a:t>
                      </a:r>
                    </a:p>
                  </a:txBody>
                  <a:tcPr marL="45720" marR="45720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76200">
                      <a:solidFill>
                        <a:srgbClr val="FFFFFF"/>
                      </a:solidFill>
                    </a:lnB>
                    <a:solidFill>
                      <a:srgbClr val="3171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214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D1.1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Project Management Plan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WP1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FGB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762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D2.1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Training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 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CREDI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M6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D2.2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Mobility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FGB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M10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D2.3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Online training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FGB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D3.1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Co-creation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CREDI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D3.2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Three modified curricula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CREDI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2602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D3.3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Curriculum innovation methodology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CENTER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M24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486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D3.4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One new curriculum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CREDI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M24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5210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D4.1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Website proof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CENTER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M10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5210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D4.2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Mid-term dissemination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CENTER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M18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25210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D4.3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Digital platform update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CENTER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M36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5210"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D4.4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Policy event report 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WP4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CENTER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71600">
                        <a:defRPr sz="1800"/>
                      </a:pPr>
                      <a:r>
                        <a:rPr sz="2000">
                          <a:solidFill>
                            <a:srgbClr val="0073B6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M28</a:t>
                      </a:r>
                    </a:p>
                  </a:txBody>
                  <a:tcPr marL="88900" marR="88900" marT="88900" marB="88900" anchor="ctr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C1F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Box 4"/>
          <p:cNvSpPr txBox="1"/>
          <p:nvPr/>
        </p:nvSpPr>
        <p:spPr>
          <a:xfrm>
            <a:off x="11194233" y="7382241"/>
            <a:ext cx="6065067" cy="106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100"/>
              </a:lnSpc>
              <a:defRPr sz="1500">
                <a:latin typeface="Open Sauce"/>
                <a:ea typeface="Open Sauce"/>
                <a:cs typeface="Open Sauce"/>
                <a:sym typeface="Open Sauce"/>
              </a:defRPr>
            </a:lvl1pPr>
          </a:lstStyle>
          <a:p>
            <a:r>
              <a:rPr dirty="0"/>
              <a:t>Funded by the European Union. Views and opinions expressed are however those of the author(s) only and do not necessarily reflect those of the </a:t>
            </a:r>
            <a:r>
              <a:rPr lang="en-GB" dirty="0"/>
              <a:t>European Education and Culture Executive Agency (</a:t>
            </a:r>
            <a:r>
              <a:rPr lang="en-GB"/>
              <a:t>EACEA)</a:t>
            </a:r>
            <a:r>
              <a:t>. </a:t>
            </a:r>
            <a:r>
              <a:rPr dirty="0"/>
              <a:t>Neither the European Union nor the granting authority can be held responsible for them.</a:t>
            </a:r>
          </a:p>
        </p:txBody>
      </p:sp>
      <p:sp>
        <p:nvSpPr>
          <p:cNvPr id="418" name="Freeform 9"/>
          <p:cNvSpPr/>
          <p:nvPr/>
        </p:nvSpPr>
        <p:spPr>
          <a:xfrm>
            <a:off x="11194233" y="5466415"/>
            <a:ext cx="1735409" cy="17573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19" name="FARMER original logo.png" descr="FARMER original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1938" y="3778254"/>
            <a:ext cx="5204173" cy="1529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Artboard 23@4x.png" descr="Artboard 23@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16353" y="1027491"/>
            <a:ext cx="14350762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" name="Artboard 40@2x.png" descr="Artboard 40@2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4063" y="-3135053"/>
            <a:ext cx="4737101" cy="443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2" name="Artboard 41@2x.png" descr="Artboard 41@2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11060" y="-2138425"/>
            <a:ext cx="4648201" cy="4406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1962</Words>
  <Application>Microsoft Office PowerPoint</Application>
  <PresentationFormat>Custom</PresentationFormat>
  <Paragraphs>389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Open Sauce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Tanja Jakobi</cp:lastModifiedBy>
  <cp:revision>1</cp:revision>
  <dcterms:modified xsi:type="dcterms:W3CDTF">2026-09-27T11:24:44Z</dcterms:modified>
</cp:coreProperties>
</file>